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</p:sldIdLst>
  <p:sldSz cx="11879263" cy="699135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7" d="100"/>
          <a:sy n="47" d="100"/>
        </p:scale>
        <p:origin x="66" y="6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908" y="1144187"/>
            <a:ext cx="8909447" cy="2434026"/>
          </a:xfrm>
        </p:spPr>
        <p:txBody>
          <a:bodyPr anchor="b"/>
          <a:lstStyle>
            <a:lvl1pPr algn="ctr"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908" y="3672078"/>
            <a:ext cx="8909447" cy="1687957"/>
          </a:xfrm>
        </p:spPr>
        <p:txBody>
          <a:bodyPr/>
          <a:lstStyle>
            <a:lvl1pPr marL="0" indent="0" algn="ctr">
              <a:buNone/>
              <a:defRPr sz="2338"/>
            </a:lvl1pPr>
            <a:lvl2pPr marL="445450" indent="0" algn="ctr">
              <a:buNone/>
              <a:defRPr sz="1949"/>
            </a:lvl2pPr>
            <a:lvl3pPr marL="890900" indent="0" algn="ctr">
              <a:buNone/>
              <a:defRPr sz="1754"/>
            </a:lvl3pPr>
            <a:lvl4pPr marL="1336350" indent="0" algn="ctr">
              <a:buNone/>
              <a:defRPr sz="1559"/>
            </a:lvl4pPr>
            <a:lvl5pPr marL="1781800" indent="0" algn="ctr">
              <a:buNone/>
              <a:defRPr sz="1559"/>
            </a:lvl5pPr>
            <a:lvl6pPr marL="2227250" indent="0" algn="ctr">
              <a:buNone/>
              <a:defRPr sz="1559"/>
            </a:lvl6pPr>
            <a:lvl7pPr marL="2672700" indent="0" algn="ctr">
              <a:buNone/>
              <a:defRPr sz="1559"/>
            </a:lvl7pPr>
            <a:lvl8pPr marL="3118150" indent="0" algn="ctr">
              <a:buNone/>
              <a:defRPr sz="1559"/>
            </a:lvl8pPr>
            <a:lvl9pPr marL="3563600" indent="0" algn="ctr">
              <a:buNone/>
              <a:defRPr sz="1559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9046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63216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1098" y="372225"/>
            <a:ext cx="2561466" cy="5924846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6700" y="372225"/>
            <a:ext cx="7535907" cy="5924846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63880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5855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512" y="1742983"/>
            <a:ext cx="10245864" cy="2908207"/>
          </a:xfrm>
        </p:spPr>
        <p:txBody>
          <a:bodyPr anchor="b"/>
          <a:lstStyle>
            <a:lvl1pPr>
              <a:defRPr sz="5846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512" y="4678703"/>
            <a:ext cx="10245864" cy="1529357"/>
          </a:xfrm>
        </p:spPr>
        <p:txBody>
          <a:bodyPr/>
          <a:lstStyle>
            <a:lvl1pPr marL="0" indent="0">
              <a:buNone/>
              <a:defRPr sz="2338">
                <a:solidFill>
                  <a:schemeClr val="tx1">
                    <a:tint val="75000"/>
                  </a:schemeClr>
                </a:solidFill>
              </a:defRPr>
            </a:lvl1pPr>
            <a:lvl2pPr marL="445450" indent="0">
              <a:buNone/>
              <a:defRPr sz="1949">
                <a:solidFill>
                  <a:schemeClr val="tx1">
                    <a:tint val="75000"/>
                  </a:schemeClr>
                </a:solidFill>
              </a:defRPr>
            </a:lvl2pPr>
            <a:lvl3pPr marL="890900" indent="0">
              <a:buNone/>
              <a:defRPr sz="1754">
                <a:solidFill>
                  <a:schemeClr val="tx1">
                    <a:tint val="75000"/>
                  </a:schemeClr>
                </a:solidFill>
              </a:defRPr>
            </a:lvl3pPr>
            <a:lvl4pPr marL="13363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4pPr>
            <a:lvl5pPr marL="17818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5pPr>
            <a:lvl6pPr marL="22272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6pPr>
            <a:lvl7pPr marL="26727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7pPr>
            <a:lvl8pPr marL="311815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8pPr>
            <a:lvl9pPr marL="3563600" indent="0">
              <a:buNone/>
              <a:defRPr sz="155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6622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6699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3877" y="1861123"/>
            <a:ext cx="5048687" cy="4435947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14084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372225"/>
            <a:ext cx="10245864" cy="135133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247" y="1713852"/>
            <a:ext cx="5025485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247" y="2553785"/>
            <a:ext cx="5025485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3877" y="1713852"/>
            <a:ext cx="5050234" cy="839933"/>
          </a:xfrm>
        </p:spPr>
        <p:txBody>
          <a:bodyPr anchor="b"/>
          <a:lstStyle>
            <a:lvl1pPr marL="0" indent="0">
              <a:buNone/>
              <a:defRPr sz="2338" b="1"/>
            </a:lvl1pPr>
            <a:lvl2pPr marL="445450" indent="0">
              <a:buNone/>
              <a:defRPr sz="1949" b="1"/>
            </a:lvl2pPr>
            <a:lvl3pPr marL="890900" indent="0">
              <a:buNone/>
              <a:defRPr sz="1754" b="1"/>
            </a:lvl3pPr>
            <a:lvl4pPr marL="1336350" indent="0">
              <a:buNone/>
              <a:defRPr sz="1559" b="1"/>
            </a:lvl4pPr>
            <a:lvl5pPr marL="1781800" indent="0">
              <a:buNone/>
              <a:defRPr sz="1559" b="1"/>
            </a:lvl5pPr>
            <a:lvl6pPr marL="2227250" indent="0">
              <a:buNone/>
              <a:defRPr sz="1559" b="1"/>
            </a:lvl6pPr>
            <a:lvl7pPr marL="2672700" indent="0">
              <a:buNone/>
              <a:defRPr sz="1559" b="1"/>
            </a:lvl7pPr>
            <a:lvl8pPr marL="3118150" indent="0">
              <a:buNone/>
              <a:defRPr sz="1559" b="1"/>
            </a:lvl8pPr>
            <a:lvl9pPr marL="3563600" indent="0">
              <a:buNone/>
              <a:defRPr sz="1559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3877" y="2553785"/>
            <a:ext cx="5050234" cy="3756233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1066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82249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359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0234" y="1006625"/>
            <a:ext cx="6013877" cy="4968390"/>
          </a:xfrm>
        </p:spPr>
        <p:txBody>
          <a:bodyPr/>
          <a:lstStyle>
            <a:lvl1pPr>
              <a:defRPr sz="3118"/>
            </a:lvl1pPr>
            <a:lvl2pPr>
              <a:defRPr sz="2728"/>
            </a:lvl2pPr>
            <a:lvl3pPr>
              <a:defRPr sz="2338"/>
            </a:lvl3pPr>
            <a:lvl4pPr>
              <a:defRPr sz="1949"/>
            </a:lvl4pPr>
            <a:lvl5pPr>
              <a:defRPr sz="1949"/>
            </a:lvl5pPr>
            <a:lvl6pPr>
              <a:defRPr sz="1949"/>
            </a:lvl6pPr>
            <a:lvl7pPr>
              <a:defRPr sz="1949"/>
            </a:lvl7pPr>
            <a:lvl8pPr>
              <a:defRPr sz="1949"/>
            </a:lvl8pPr>
            <a:lvl9pPr>
              <a:defRPr sz="1949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29580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247" y="466090"/>
            <a:ext cx="3831371" cy="1631315"/>
          </a:xfrm>
        </p:spPr>
        <p:txBody>
          <a:bodyPr anchor="b"/>
          <a:lstStyle>
            <a:lvl1pPr>
              <a:defRPr sz="311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0234" y="1006625"/>
            <a:ext cx="6013877" cy="4968390"/>
          </a:xfrm>
        </p:spPr>
        <p:txBody>
          <a:bodyPr anchor="t"/>
          <a:lstStyle>
            <a:lvl1pPr marL="0" indent="0">
              <a:buNone/>
              <a:defRPr sz="3118"/>
            </a:lvl1pPr>
            <a:lvl2pPr marL="445450" indent="0">
              <a:buNone/>
              <a:defRPr sz="2728"/>
            </a:lvl2pPr>
            <a:lvl3pPr marL="890900" indent="0">
              <a:buNone/>
              <a:defRPr sz="2338"/>
            </a:lvl3pPr>
            <a:lvl4pPr marL="1336350" indent="0">
              <a:buNone/>
              <a:defRPr sz="1949"/>
            </a:lvl4pPr>
            <a:lvl5pPr marL="1781800" indent="0">
              <a:buNone/>
              <a:defRPr sz="1949"/>
            </a:lvl5pPr>
            <a:lvl6pPr marL="2227250" indent="0">
              <a:buNone/>
              <a:defRPr sz="1949"/>
            </a:lvl6pPr>
            <a:lvl7pPr marL="2672700" indent="0">
              <a:buNone/>
              <a:defRPr sz="1949"/>
            </a:lvl7pPr>
            <a:lvl8pPr marL="3118150" indent="0">
              <a:buNone/>
              <a:defRPr sz="1949"/>
            </a:lvl8pPr>
            <a:lvl9pPr marL="3563600" indent="0">
              <a:buNone/>
              <a:defRPr sz="1949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247" y="2097405"/>
            <a:ext cx="3831371" cy="3885702"/>
          </a:xfrm>
        </p:spPr>
        <p:txBody>
          <a:bodyPr/>
          <a:lstStyle>
            <a:lvl1pPr marL="0" indent="0">
              <a:buNone/>
              <a:defRPr sz="1559"/>
            </a:lvl1pPr>
            <a:lvl2pPr marL="445450" indent="0">
              <a:buNone/>
              <a:defRPr sz="1364"/>
            </a:lvl2pPr>
            <a:lvl3pPr marL="890900" indent="0">
              <a:buNone/>
              <a:defRPr sz="1169"/>
            </a:lvl3pPr>
            <a:lvl4pPr marL="1336350" indent="0">
              <a:buNone/>
              <a:defRPr sz="974"/>
            </a:lvl4pPr>
            <a:lvl5pPr marL="1781800" indent="0">
              <a:buNone/>
              <a:defRPr sz="974"/>
            </a:lvl5pPr>
            <a:lvl6pPr marL="2227250" indent="0">
              <a:buNone/>
              <a:defRPr sz="974"/>
            </a:lvl6pPr>
            <a:lvl7pPr marL="2672700" indent="0">
              <a:buNone/>
              <a:defRPr sz="974"/>
            </a:lvl7pPr>
            <a:lvl8pPr marL="3118150" indent="0">
              <a:buNone/>
              <a:defRPr sz="974"/>
            </a:lvl8pPr>
            <a:lvl9pPr marL="3563600" indent="0">
              <a:buNone/>
              <a:defRPr sz="974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8202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6700" y="372225"/>
            <a:ext cx="10245864" cy="1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6700" y="1861123"/>
            <a:ext cx="10245864" cy="44359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6699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1F85D-FAF3-40A5-89D7-25CE200DEE88}" type="datetimeFigureOut">
              <a:rPr lang="es-CO" smtClean="0"/>
              <a:t>15/03/2018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5006" y="6479946"/>
            <a:ext cx="4009251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9730" y="6479946"/>
            <a:ext cx="2672834" cy="37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4922DF-7846-499C-8A42-8DEDB9DC10A0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60335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90900" rtl="0" eaLnBrk="1" latinLnBrk="0" hangingPunct="1">
        <a:lnSpc>
          <a:spcPct val="90000"/>
        </a:lnSpc>
        <a:spcBef>
          <a:spcPct val="0"/>
        </a:spcBef>
        <a:buNone/>
        <a:defRPr sz="42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2725" indent="-222725" algn="l" defTabSz="890900" rtl="0" eaLnBrk="1" latinLnBrk="0" hangingPunct="1">
        <a:lnSpc>
          <a:spcPct val="90000"/>
        </a:lnSpc>
        <a:spcBef>
          <a:spcPts val="974"/>
        </a:spcBef>
        <a:buFont typeface="Arial" panose="020B0604020202020204" pitchFamily="34" charset="0"/>
        <a:buChar char="•"/>
        <a:defRPr sz="2728" kern="1200">
          <a:solidFill>
            <a:schemeClr val="tx1"/>
          </a:solidFill>
          <a:latin typeface="+mn-lt"/>
          <a:ea typeface="+mn-ea"/>
          <a:cs typeface="+mn-cs"/>
        </a:defRPr>
      </a:lvl1pPr>
      <a:lvl2pPr marL="6681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2338" kern="1200">
          <a:solidFill>
            <a:schemeClr val="tx1"/>
          </a:solidFill>
          <a:latin typeface="+mn-lt"/>
          <a:ea typeface="+mn-ea"/>
          <a:cs typeface="+mn-cs"/>
        </a:defRPr>
      </a:lvl2pPr>
      <a:lvl3pPr marL="11136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949" kern="1200">
          <a:solidFill>
            <a:schemeClr val="tx1"/>
          </a:solidFill>
          <a:latin typeface="+mn-lt"/>
          <a:ea typeface="+mn-ea"/>
          <a:cs typeface="+mn-cs"/>
        </a:defRPr>
      </a:lvl3pPr>
      <a:lvl4pPr marL="15590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20045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4499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8954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34087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786325" indent="-222725" algn="l" defTabSz="890900" rtl="0" eaLnBrk="1" latinLnBrk="0" hangingPunct="1">
        <a:lnSpc>
          <a:spcPct val="90000"/>
        </a:lnSpc>
        <a:spcBef>
          <a:spcPts val="487"/>
        </a:spcBef>
        <a:buFont typeface="Arial" panose="020B0604020202020204" pitchFamily="34" charset="0"/>
        <a:buChar char="•"/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54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909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363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818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272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727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11815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63600" algn="l" defTabSz="89090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13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O" b="1" dirty="0"/>
              <a:t> </a:t>
            </a:r>
            <a:r>
              <a:rPr lang="es-CO" b="1" dirty="0" smtClean="0"/>
              <a:t>Información </a:t>
            </a:r>
            <a:r>
              <a:rPr lang="es-CO" b="1" dirty="0" smtClean="0"/>
              <a:t>Costos y Precios </a:t>
            </a:r>
            <a:r>
              <a:rPr lang="es-CO" b="1" dirty="0"/>
              <a:t> </a:t>
            </a:r>
            <a:r>
              <a:rPr lang="es-CO" b="1" dirty="0" smtClean="0"/>
              <a:t>de </a:t>
            </a:r>
            <a:r>
              <a:rPr lang="es-CO" b="1" dirty="0" smtClean="0"/>
              <a:t>Arroz</a:t>
            </a:r>
            <a:endParaRPr lang="es-CO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s-ES" dirty="0" smtClean="0"/>
              <a:t>Marzo 15 de </a:t>
            </a:r>
            <a:r>
              <a:rPr lang="es-ES" dirty="0" smtClean="0"/>
              <a:t>2018.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179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6700" y="9371"/>
            <a:ext cx="10245864" cy="1351338"/>
          </a:xfrm>
        </p:spPr>
        <p:txBody>
          <a:bodyPr>
            <a:noAutofit/>
          </a:bodyPr>
          <a:lstStyle/>
          <a:p>
            <a:pPr algn="ctr"/>
            <a:r>
              <a:rPr lang="es-CO" sz="2200" b="1" cap="small" dirty="0">
                <a:solidFill>
                  <a:srgbClr val="FF0000"/>
                </a:solidFill>
              </a:rPr>
              <a:t>Valoración Nominal por Rubros de los Costos del Arroz Riego</a:t>
            </a:r>
            <a:br>
              <a:rPr lang="es-CO" sz="2200" b="1" cap="small" dirty="0">
                <a:solidFill>
                  <a:srgbClr val="FF0000"/>
                </a:solidFill>
              </a:rPr>
            </a:br>
            <a:r>
              <a:rPr lang="es-CO" sz="2200" b="1" cap="small" dirty="0">
                <a:solidFill>
                  <a:srgbClr val="FF0000"/>
                </a:solidFill>
              </a:rPr>
              <a:t>Desde 2008 hasta 2018 Semestre 1 en Colombia</a:t>
            </a:r>
            <a:br>
              <a:rPr lang="es-CO" sz="2200" b="1" cap="small" dirty="0">
                <a:solidFill>
                  <a:srgbClr val="FF0000"/>
                </a:solidFill>
              </a:rPr>
            </a:br>
            <a:r>
              <a:rPr lang="es-CO" sz="2200" b="1" cap="small" dirty="0">
                <a:solidFill>
                  <a:srgbClr val="FF0000"/>
                </a:solidFill>
              </a:rPr>
              <a:t>Costos por Hectárea en Pesos Colombianos</a:t>
            </a:r>
            <a:br>
              <a:rPr lang="es-CO" sz="2200" b="1" cap="small" dirty="0">
                <a:solidFill>
                  <a:srgbClr val="FF0000"/>
                </a:solidFill>
              </a:rPr>
            </a:br>
            <a:r>
              <a:rPr lang="es-CO" sz="2200" b="1" cap="small" dirty="0">
                <a:solidFill>
                  <a:srgbClr val="FF0000"/>
                </a:solidFill>
              </a:rPr>
              <a:t>Zona: </a:t>
            </a:r>
            <a:r>
              <a:rPr lang="es-CO" sz="2200" b="1" cap="small" dirty="0" smtClean="0">
                <a:solidFill>
                  <a:srgbClr val="FF0000"/>
                </a:solidFill>
              </a:rPr>
              <a:t>Nacional</a:t>
            </a:r>
            <a:endParaRPr lang="es-CO" sz="2200" dirty="0">
              <a:solidFill>
                <a:srgbClr val="FF0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2" y="1697506"/>
            <a:ext cx="11217166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9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CO" sz="2400" b="1" cap="small" dirty="0">
                <a:solidFill>
                  <a:srgbClr val="FF0000"/>
                </a:solidFill>
              </a:rPr>
              <a:t>Precio Promedio Mensual</a:t>
            </a:r>
            <a:br>
              <a:rPr lang="es-CO" sz="2400" b="1" cap="small" dirty="0">
                <a:solidFill>
                  <a:srgbClr val="FF0000"/>
                </a:solidFill>
              </a:rPr>
            </a:br>
            <a:r>
              <a:rPr lang="es-CO" sz="2400" b="1" cap="small" dirty="0">
                <a:solidFill>
                  <a:srgbClr val="FF0000"/>
                </a:solidFill>
              </a:rPr>
              <a:t>Arroz Paddy Verde en Colombia</a:t>
            </a:r>
            <a:br>
              <a:rPr lang="es-CO" sz="2400" b="1" cap="small" dirty="0">
                <a:solidFill>
                  <a:srgbClr val="FF0000"/>
                </a:solidFill>
              </a:rPr>
            </a:br>
            <a:r>
              <a:rPr lang="es-CO" sz="2400" b="1" cap="small" dirty="0">
                <a:solidFill>
                  <a:srgbClr val="FF0000"/>
                </a:solidFill>
              </a:rPr>
              <a:t>Pesos / Tonelada</a:t>
            </a:r>
            <a:br>
              <a:rPr lang="es-CO" sz="2400" b="1" cap="small" dirty="0">
                <a:solidFill>
                  <a:srgbClr val="FF0000"/>
                </a:solidFill>
              </a:rPr>
            </a:br>
            <a:r>
              <a:rPr lang="es-CO" sz="2400" b="1" cap="small" dirty="0">
                <a:solidFill>
                  <a:srgbClr val="FF0000"/>
                </a:solidFill>
              </a:rPr>
              <a:t>2010 – </a:t>
            </a:r>
            <a:r>
              <a:rPr lang="es-CO" sz="2400" b="1" cap="small" dirty="0" smtClean="0">
                <a:solidFill>
                  <a:srgbClr val="FF0000"/>
                </a:solidFill>
              </a:rPr>
              <a:t>2018</a:t>
            </a:r>
            <a:endParaRPr lang="es-CO" sz="2400" dirty="0">
              <a:solidFill>
                <a:srgbClr val="FF0000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3" y="2258380"/>
            <a:ext cx="11084349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527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345E2B56ECE0645A408B8B1BA524193" ma:contentTypeVersion="2" ma:contentTypeDescription="Crear nuevo documento." ma:contentTypeScope="" ma:versionID="2e91c31ce921577d1723749682260321">
  <xsd:schema xmlns:xsd="http://www.w3.org/2001/XMLSchema" xmlns:xs="http://www.w3.org/2001/XMLSchema" xmlns:p="http://schemas.microsoft.com/office/2006/metadata/properties" xmlns:ns2="d6d00e95-41e9-4411-bba3-1638948a9a40" targetNamespace="http://schemas.microsoft.com/office/2006/metadata/properties" ma:root="true" ma:fieldsID="dacaf2203b96468d55cba9a6df2d4e54" ns2:_="">
    <xsd:import namespace="d6d00e95-41e9-4411-bba3-1638948a9a40"/>
    <xsd:element name="properties">
      <xsd:complexType>
        <xsd:sequence>
          <xsd:element name="documentManagement">
            <xsd:complexType>
              <xsd:all>
                <xsd:element ref="ns2:Descripci_x00f3_n" minOccurs="0"/>
                <xsd:element ref="ns2:Fech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d00e95-41e9-4411-bba3-1638948a9a40" elementFormDefault="qualified">
    <xsd:import namespace="http://schemas.microsoft.com/office/2006/documentManagement/types"/>
    <xsd:import namespace="http://schemas.microsoft.com/office/infopath/2007/PartnerControls"/>
    <xsd:element name="Descripci_x00f3_n" ma:index="8" nillable="true" ma:displayName="Descripción" ma:internalName="Descripci_x00f3_n">
      <xsd:simpleType>
        <xsd:restriction base="dms:Note">
          <xsd:maxLength value="255"/>
        </xsd:restriction>
      </xsd:simpleType>
    </xsd:element>
    <xsd:element name="Fecha" ma:index="9" nillable="true" ma:displayName="Fecha" ma:format="DateOnly" ma:internalName="Fecha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echa xmlns="d6d00e95-41e9-4411-bba3-1638948a9a40" xsi:nil="true"/>
    <Descripci_x00f3_n xmlns="d6d00e95-41e9-4411-bba3-1638948a9a40" xsi:nil="true"/>
  </documentManagement>
</p:properties>
</file>

<file path=customXml/itemProps1.xml><?xml version="1.0" encoding="utf-8"?>
<ds:datastoreItem xmlns:ds="http://schemas.openxmlformats.org/officeDocument/2006/customXml" ds:itemID="{195E0978-6B03-4313-ABA1-83679399F4F8}"/>
</file>

<file path=customXml/itemProps2.xml><?xml version="1.0" encoding="utf-8"?>
<ds:datastoreItem xmlns:ds="http://schemas.openxmlformats.org/officeDocument/2006/customXml" ds:itemID="{8D94699D-616E-40FF-ADF8-FE88E661C646}"/>
</file>

<file path=customXml/itemProps3.xml><?xml version="1.0" encoding="utf-8"?>
<ds:datastoreItem xmlns:ds="http://schemas.openxmlformats.org/officeDocument/2006/customXml" ds:itemID="{7C50617B-8EE9-4633-801B-902E0E4C44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440</TotalTime>
  <Words>18</Words>
  <Application>Microsoft Office PowerPoint</Application>
  <PresentationFormat>Personalizado</PresentationFormat>
  <Paragraphs>4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 Información Costos y Precios  de Arroz</vt:lpstr>
      <vt:lpstr>Valoración Nominal por Rubros de los Costos del Arroz Riego Desde 2008 hasta 2018 Semestre 1 en Colombia Costos por Hectárea en Pesos Colombianos Zona: Nacional</vt:lpstr>
      <vt:lpstr>Precio Promedio Mensual Arroz Paddy Verde en Colombia Pesos / Tonelada 2010 – 2018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INVITACIÓN</dc:title>
  <dc:creator>Herlinson Fernando Pores Rojas</dc:creator>
  <cp:lastModifiedBy>Diana Shirley Perilla Torres</cp:lastModifiedBy>
  <cp:revision>46</cp:revision>
  <dcterms:created xsi:type="dcterms:W3CDTF">2017-02-03T22:39:04Z</dcterms:created>
  <dcterms:modified xsi:type="dcterms:W3CDTF">2018-03-15T15:44:38Z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0x0101006345E2B56ECE0645A408B8B1BA524193</vt:lpwstr>
  </property>
</Properties>
</file>